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8" r:id="rId9"/>
    <p:sldId id="263" r:id="rId10"/>
    <p:sldId id="260" r:id="rId11"/>
    <p:sldId id="261" r:id="rId12"/>
    <p:sldId id="262" r:id="rId13"/>
    <p:sldId id="266" r:id="rId14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6B41A6-B3E1-4987-82FF-10E6EA97A84A}" v="126" dt="2025-06-16T20:56:25.7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31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67DF3DB-209F-CED4-D591-460500C04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74B800DE-6115-3F70-E110-6955922EE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AF4290C8-026B-095E-3DDF-7E41BE3AF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C15C7317-6927-D9E4-662B-11A80C6F1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99E8A05A-B991-D940-9B53-C59B3AB24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31695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E1DBF5C-C8CD-C07A-9386-0E123E60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0572720F-EECA-9AC5-CCC6-A44F1D532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01E12FE4-DB2C-8F96-F3C6-BAD189618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1DEC1DE-63C3-E649-7812-25877A9C7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74D71543-0BDF-B254-154C-F778660BE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86043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5A107510-2BD2-3E15-0E40-F3CC524E84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711F497E-9897-6728-643D-E833E5001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34D87C83-86FD-BA75-6B90-7A23EB0F9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8C26E54A-3E1E-23E1-8BA1-7CA70F11E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B5DD8092-416D-834F-CB8F-07996E700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61937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E1A371F-73F1-A981-FAE4-417E6783F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998360A-F4CC-3978-8C49-B5970B955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94AEAAE2-DF7E-410E-835E-2E47A1682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71B3DF70-1F52-64EA-8A88-547F346D4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942E86B0-7A51-38E2-148B-9F4B84792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1812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286DF20-0968-6A49-3B68-34A9B2DA3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5B10DF7F-4B6C-E3A6-B9A4-E89B66099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3598971C-3C9A-D7A9-8E56-C63BA4932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E0FBE5F7-2FF0-ED3D-0793-68269F86E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6FF56587-AE09-5593-3E3C-117F83065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86223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D42D778-A627-1ADC-B262-7CF5692D2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691E2E99-2DC9-6B76-599A-7624D2B4F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523E5F0A-3A22-76E9-0428-D800F09F4E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E42C8967-0197-0E63-678F-602C3BB80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69E87270-C613-ABE2-1CBB-BF3196586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32C34FB8-5DCB-FC37-C632-204356C2B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89135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60773A5-3CB3-6CD7-1CEA-5BDCB31DE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018BB45F-F13D-37DA-3A1F-485410433B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FCF6239D-2781-2D5F-36B5-DBAF6B200D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3337EC93-1A95-1D64-083A-0A0FF1F854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57F959F7-F48A-16B0-ACC7-07860AA3B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267815CC-4E5A-EA96-DE7C-8080F8CA1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10342874-2403-02F4-B79F-DCDB4DDBD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A9FE00A2-8942-5111-F634-60A0709B6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91598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CA4766C-BE00-79F8-0B56-C5AD0BD7C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16B4C239-E633-31C1-C887-FAAF58254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8DAF56E1-7445-C956-60DC-E519F6BE1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5A0D0E06-3B26-5BAF-74B0-35AE1461C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86307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3582D16C-B262-8409-227B-DCC37EC58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FB9E96D0-174D-A5D6-CC9E-47955DA1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6AD7E1AA-4A8C-1776-AC46-7E3777D6D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27892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F52EE67-BA3D-FEF2-B343-F2886B521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5F0B72E-5BBB-EA0D-955A-610065668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93DFE785-B241-8FF4-C7F9-ADC85C9672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CFF9A3E5-4F78-1C54-35B4-1CC1A0018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21794AE5-B9CE-AFFD-A2E2-3592421C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6966E782-CD9E-91AB-8BF7-BAEBC1994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26879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0289DC9-FA02-FFD3-2745-8A27F7D1A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7B7B40F5-B94D-E5D5-B007-F72AE3F3D2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D072E509-0C64-C601-DF15-474F043031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98B957E5-30BD-0211-1759-AD4EB3FB4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52E75C43-C38C-2E52-A3E3-E6BB7AA79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70A1D521-2A79-0C81-5019-C2CD4E64A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2565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B4EF5F05-5545-891C-968F-542D93158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88636EB8-7289-0ED1-8642-4BD31F72C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FD9FB9BC-F76F-36C9-2E84-C4F4EFE19D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E1CD18-97EA-457A-BED6-7C1B9B1DE225}" type="datetimeFigureOut">
              <a:rPr lang="bg-BG" smtClean="0"/>
              <a:t>16.6.2025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88CA314A-4240-E291-FE07-5D494414B0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BEA4A897-5B2B-620F-297C-97FBE9A4A0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B26F09-1F38-406D-A4EE-138277E8D3E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6617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17/06/relationships/model3d" Target="../media/model3d1.glb"/><Relationship Id="rId7" Type="http://schemas.microsoft.com/office/2017/06/relationships/model3d" Target="../media/model3d3.glb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17/06/relationships/model3d" Target="../media/model3d2.glb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17/06/relationships/model3d" Target="../media/model3d3.glb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17/06/relationships/model3d" Target="../media/model3d1.glb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Картина 7" descr="Картина, която съдържа Графика, екранна снимка, лого, Шрифт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2736EA96-1C27-EAD8-EF26-D95E02745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8223"/>
            <a:ext cx="12192000" cy="7448550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51C1471-E287-1D68-94FF-2E2F981FD9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2932"/>
            <a:ext cx="9144000" cy="1955134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Проект за </a:t>
            </a:r>
            <a:r>
              <a:rPr lang="ru-RU" b="1" dirty="0" err="1">
                <a:solidFill>
                  <a:schemeClr val="bg1"/>
                </a:solidFill>
              </a:rPr>
              <a:t>мерене</a:t>
            </a:r>
            <a:r>
              <a:rPr lang="ru-RU" b="1" dirty="0">
                <a:solidFill>
                  <a:schemeClr val="bg1"/>
                </a:solidFill>
              </a:rPr>
              <a:t> на дистанция с</a:t>
            </a:r>
            <a:r>
              <a:rPr lang="en-US" b="1" dirty="0">
                <a:solidFill>
                  <a:schemeClr val="bg1"/>
                </a:solidFill>
              </a:rPr>
              <a:t> Arduino</a:t>
            </a:r>
            <a:endParaRPr lang="bg-BG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модел 3" descr="Electronic Resistor 2">
                <a:extLst>
                  <a:ext uri="{FF2B5EF4-FFF2-40B4-BE49-F238E27FC236}">
                    <a16:creationId xmlns:a16="http://schemas.microsoft.com/office/drawing/2014/main" id="{5F20D5CD-162B-89E3-7DC7-0AD85A0D673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35328295"/>
                  </p:ext>
                </p:extLst>
              </p:nvPr>
            </p:nvGraphicFramePr>
            <p:xfrm>
              <a:off x="480223" y="502931"/>
              <a:ext cx="1948551" cy="225271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948551" cy="2252715"/>
                    </a:xfrm>
                    <a:prstGeom prst="rect">
                      <a:avLst/>
                    </a:prstGeom>
                  </am3d:spPr>
                  <am3d:camera>
                    <am3d:pos x="0" y="0" z="4985902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801431" d="1000000"/>
                    <am3d:preTrans dx="0" dy="0" dz="6"/>
                    <am3d:scale>
                      <am3d:sx n="1000000" d="1000000"/>
                      <am3d:sy n="1000000" d="1000000"/>
                      <am3d:sz n="1000000" d="1000000"/>
                    </am3d:scale>
                    <am3d:rot ax="6782059" ay="-1426938" az="-819093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370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модел 3" descr="Electronic Resistor 2">
                <a:extLst>
                  <a:ext uri="{FF2B5EF4-FFF2-40B4-BE49-F238E27FC236}">
                    <a16:creationId xmlns:a16="http://schemas.microsoft.com/office/drawing/2014/main" id="{5F20D5CD-162B-89E3-7DC7-0AD85A0D67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0223" y="502931"/>
                <a:ext cx="1948551" cy="22527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модел 4" descr="Florescent Led Light Bulb Lamp">
                <a:extLst>
                  <a:ext uri="{FF2B5EF4-FFF2-40B4-BE49-F238E27FC236}">
                    <a16:creationId xmlns:a16="http://schemas.microsoft.com/office/drawing/2014/main" id="{B8B3DBCE-3E4D-1850-C69D-C6F6BC2A7DA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23788365"/>
                  </p:ext>
                </p:extLst>
              </p:nvPr>
            </p:nvGraphicFramePr>
            <p:xfrm>
              <a:off x="9763755" y="261281"/>
              <a:ext cx="2342535" cy="405658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342535" cy="4056585"/>
                    </a:xfrm>
                    <a:prstGeom prst="rect">
                      <a:avLst/>
                    </a:prstGeom>
                  </am3d:spPr>
                  <am3d:camera>
                    <am3d:pos x="0" y="0" z="603549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099330" d="1000000"/>
                    <am3d:preTrans dx="163" dy="1235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495373" ay="4351387" az="241496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2945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модел 4" descr="Florescent Led Light Bulb Lamp">
                <a:extLst>
                  <a:ext uri="{FF2B5EF4-FFF2-40B4-BE49-F238E27FC236}">
                    <a16:creationId xmlns:a16="http://schemas.microsoft.com/office/drawing/2014/main" id="{B8B3DBCE-3E4D-1850-C69D-C6F6BC2A7DA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63755" y="261281"/>
                <a:ext cx="2342535" cy="40565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модел 5" descr="Power On Off Icon">
                <a:extLst>
                  <a:ext uri="{FF2B5EF4-FFF2-40B4-BE49-F238E27FC236}">
                    <a16:creationId xmlns:a16="http://schemas.microsoft.com/office/drawing/2014/main" id="{7A6A7D73-ECF5-E3FA-D077-1051810F218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3925252"/>
                  </p:ext>
                </p:extLst>
              </p:nvPr>
            </p:nvGraphicFramePr>
            <p:xfrm>
              <a:off x="5384230" y="5020157"/>
              <a:ext cx="1423537" cy="1568809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423537" cy="1568809"/>
                    </a:xfrm>
                    <a:prstGeom prst="rect">
                      <a:avLst/>
                    </a:prstGeom>
                  </am3d:spPr>
                  <am3d:camera>
                    <am3d:pos x="0" y="0" z="6247809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849558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879705" ay="-484309" az="-10667662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2144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модел 5" descr="Power On Off Icon">
                <a:extLst>
                  <a:ext uri="{FF2B5EF4-FFF2-40B4-BE49-F238E27FC236}">
                    <a16:creationId xmlns:a16="http://schemas.microsoft.com/office/drawing/2014/main" id="{7A6A7D73-ECF5-E3FA-D077-1051810F21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84230" y="5020157"/>
                <a:ext cx="1423537" cy="156880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21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47ADD5C4-1546-3302-8C50-CE218D9A0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10169" y="-264355"/>
            <a:ext cx="15412338" cy="9159072"/>
          </a:xfrm>
          <a:prstGeom prst="rect">
            <a:avLst/>
          </a:prstGeom>
          <a:solidFill>
            <a:schemeClr val="tx1">
              <a:alpha val="79000"/>
            </a:schemeClr>
          </a:solidFill>
          <a:ln>
            <a:noFill/>
          </a:ln>
        </p:spPr>
      </p:pic>
      <p:pic>
        <p:nvPicPr>
          <p:cNvPr id="2" name="Картина 1" descr="Картина, която съдържа Графика, екранна снимка, лого, Шрифт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1C702F99-C377-1DD4-3A26-98D5788B9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0550" y="-295275"/>
            <a:ext cx="13113099" cy="7448550"/>
          </a:xfrm>
          <a:prstGeom prst="rect">
            <a:avLst/>
          </a:prstGeom>
        </p:spPr>
      </p:pic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32758C2B-531A-C5E6-3385-F5AAF3444E42}"/>
              </a:ext>
            </a:extLst>
          </p:cNvPr>
          <p:cNvSpPr txBox="1"/>
          <p:nvPr/>
        </p:nvSpPr>
        <p:spPr>
          <a:xfrm>
            <a:off x="455258" y="905894"/>
            <a:ext cx="1173674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6000" b="1" dirty="0">
                <a:solidFill>
                  <a:schemeClr val="bg1"/>
                </a:solidFill>
              </a:rPr>
              <a:t>Благодаря за вниманието! </a:t>
            </a:r>
            <a:endParaRPr lang="bg-BG" sz="6000" b="1" dirty="0"/>
          </a:p>
        </p:txBody>
      </p:sp>
      <p:sp>
        <p:nvSpPr>
          <p:cNvPr id="8" name="Текстово поле 7">
            <a:extLst>
              <a:ext uri="{FF2B5EF4-FFF2-40B4-BE49-F238E27FC236}">
                <a16:creationId xmlns:a16="http://schemas.microsoft.com/office/drawing/2014/main" id="{E4FD7922-A0B9-1F5F-1DC1-78B62C6CB7B5}"/>
              </a:ext>
            </a:extLst>
          </p:cNvPr>
          <p:cNvSpPr txBox="1"/>
          <p:nvPr/>
        </p:nvSpPr>
        <p:spPr>
          <a:xfrm>
            <a:off x="1704896" y="5123131"/>
            <a:ext cx="878220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3000" b="1" dirty="0">
                <a:solidFill>
                  <a:schemeClr val="bg1"/>
                </a:solidFill>
              </a:rPr>
              <a:t>Изготвил: Венцислав Колев</a:t>
            </a:r>
            <a:r>
              <a:rPr lang="en-US" sz="3000" b="1" dirty="0">
                <a:solidFill>
                  <a:schemeClr val="bg1"/>
                </a:solidFill>
              </a:rPr>
              <a:t> </a:t>
            </a:r>
            <a:endParaRPr lang="bg-BG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79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Картина 4" descr="Картина, която съдържа електроника, електрическа верига, Електроинженерство, Електронен компонент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40FE7695-6694-BFFA-B8D5-4F9E7A0D1F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/>
          <a:stretch>
            <a:fillRect/>
          </a:stretch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2ECD227-AF7D-B27C-A84F-042AB4B301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117"/>
            <a:ext cx="9144000" cy="2151780"/>
          </a:xfrm>
        </p:spPr>
        <p:txBody>
          <a:bodyPr>
            <a:normAutofit/>
          </a:bodyPr>
          <a:lstStyle/>
          <a:p>
            <a:r>
              <a:rPr lang="ru-RU" b="1" dirty="0" err="1">
                <a:solidFill>
                  <a:srgbClr val="FFFFFF"/>
                </a:solidFill>
              </a:rPr>
              <a:t>Какво</a:t>
            </a:r>
            <a:r>
              <a:rPr lang="ru-RU" b="1" dirty="0">
                <a:solidFill>
                  <a:srgbClr val="FFFFFF"/>
                </a:solidFill>
              </a:rPr>
              <a:t> </a:t>
            </a:r>
            <a:r>
              <a:rPr lang="ru-RU" b="1" dirty="0" err="1">
                <a:solidFill>
                  <a:srgbClr val="FFFFFF"/>
                </a:solidFill>
              </a:rPr>
              <a:t>представлява</a:t>
            </a:r>
            <a:r>
              <a:rPr lang="ru-RU" b="1" dirty="0">
                <a:solidFill>
                  <a:srgbClr val="FFFFFF"/>
                </a:solidFill>
              </a:rPr>
              <a:t> </a:t>
            </a:r>
            <a:r>
              <a:rPr lang="ru-RU" b="1" dirty="0" err="1">
                <a:solidFill>
                  <a:srgbClr val="FFFFFF"/>
                </a:solidFill>
              </a:rPr>
              <a:t>проектът</a:t>
            </a:r>
            <a:r>
              <a:rPr lang="en-US" b="1" dirty="0">
                <a:solidFill>
                  <a:srgbClr val="FFFFFF"/>
                </a:solidFill>
              </a:rPr>
              <a:t>?</a:t>
            </a:r>
            <a:endParaRPr lang="bg-BG" b="1" dirty="0">
              <a:solidFill>
                <a:srgbClr val="FFFFFF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D9AD327-F61A-AD1E-C9EA-453A9220B06A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524000" y="4159404"/>
            <a:ext cx="9144000" cy="109839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55000" lnSpcReduction="20000"/>
          </a:bodyPr>
          <a:lstStyle/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Устройство за измерване на разстояние с ултразвуков сензор HC-SR04, показващо резултата на</a:t>
            </a:r>
            <a:endParaRPr lang="en-US" altLang="bg-BG" b="1" dirty="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LCD дисплей и индикиращо дистанцията с RGB LED диоди.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Основната функция е да предупреждава при близост чрез мигащо червено и звукова аларма.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Включва режим "часовник" за показване на време при липса на обекти наблизо.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модел 5" descr="Electronic Resistor 2">
                <a:extLst>
                  <a:ext uri="{FF2B5EF4-FFF2-40B4-BE49-F238E27FC236}">
                    <a16:creationId xmlns:a16="http://schemas.microsoft.com/office/drawing/2014/main" id="{65BB39A6-1CCC-A2F9-7392-4343DD69EF0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07783726"/>
                  </p:ext>
                </p:extLst>
              </p:nvPr>
            </p:nvGraphicFramePr>
            <p:xfrm>
              <a:off x="480223" y="502931"/>
              <a:ext cx="1948551" cy="225271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948551" cy="2252715"/>
                    </a:xfrm>
                    <a:prstGeom prst="rect">
                      <a:avLst/>
                    </a:prstGeom>
                  </am3d:spPr>
                  <am3d:camera>
                    <am3d:pos x="0" y="0" z="4985902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801431" d="1000000"/>
                    <am3d:preTrans dx="0" dy="0" dz="6"/>
                    <am3d:scale>
                      <am3d:sx n="1000000" d="1000000"/>
                      <am3d:sy n="1000000" d="1000000"/>
                      <am3d:sz n="1000000" d="1000000"/>
                    </am3d:scale>
                    <am3d:rot ax="6782059" ay="-1426938" az="-819093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370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модел 5" descr="Electronic Resistor 2">
                <a:extLst>
                  <a:ext uri="{FF2B5EF4-FFF2-40B4-BE49-F238E27FC236}">
                    <a16:creationId xmlns:a16="http://schemas.microsoft.com/office/drawing/2014/main" id="{65BB39A6-1CCC-A2F9-7392-4343DD69EF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0223" y="502931"/>
                <a:ext cx="1948551" cy="225271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596591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Картина 3" descr="Картина, която съдържа електрическа верига, Електроинженерство, електроника, текст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EA949F64-9459-E7E7-0B7A-10FE6A23B6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/>
          <a:stretch>
            <a:fillRect/>
          </a:stretch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E357FE2-7019-71E6-9C26-259011A4B0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2491" y="699575"/>
            <a:ext cx="9144000" cy="1011238"/>
          </a:xfrm>
        </p:spPr>
        <p:txBody>
          <a:bodyPr>
            <a:normAutofit/>
          </a:bodyPr>
          <a:lstStyle/>
          <a:p>
            <a:r>
              <a:rPr lang="bg-BG" dirty="0">
                <a:solidFill>
                  <a:srgbClr val="FFFFFF"/>
                </a:solidFill>
              </a:rPr>
              <a:t>Как работи проектът</a:t>
            </a:r>
            <a:r>
              <a:rPr lang="en-US" dirty="0">
                <a:solidFill>
                  <a:srgbClr val="FFFFFF"/>
                </a:solidFill>
              </a:rPr>
              <a:t>.</a:t>
            </a:r>
            <a:endParaRPr lang="bg-BG" dirty="0">
              <a:solidFill>
                <a:srgbClr val="FFFFFF"/>
              </a:solidFill>
            </a:endParaRP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53ADC992-5590-E668-F1DA-BA1CED3F0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2491" y="2576410"/>
            <a:ext cx="9144000" cy="2152906"/>
          </a:xfrm>
        </p:spPr>
        <p:txBody>
          <a:bodyPr>
            <a:normAutofit fontScale="25000" lnSpcReduction="20000"/>
          </a:bodyPr>
          <a:lstStyle/>
          <a:p>
            <a:r>
              <a:rPr lang="ru-RU" sz="7700" b="1" dirty="0" err="1">
                <a:solidFill>
                  <a:srgbClr val="FFFFFF"/>
                </a:solidFill>
              </a:rPr>
              <a:t>Ултразвуковият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сензор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измерва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разстоянието</a:t>
            </a:r>
            <a:r>
              <a:rPr lang="ru-RU" sz="7700" b="1" dirty="0">
                <a:solidFill>
                  <a:srgbClr val="FFFFFF"/>
                </a:solidFill>
              </a:rPr>
              <a:t> чрез </a:t>
            </a:r>
            <a:r>
              <a:rPr lang="ru-RU" sz="7700" b="1" dirty="0" err="1">
                <a:solidFill>
                  <a:srgbClr val="FFFFFF"/>
                </a:solidFill>
              </a:rPr>
              <a:t>изпращане</a:t>
            </a:r>
            <a:r>
              <a:rPr lang="ru-RU" sz="7700" b="1" dirty="0">
                <a:solidFill>
                  <a:srgbClr val="FFFFFF"/>
                </a:solidFill>
              </a:rPr>
              <a:t> и </a:t>
            </a:r>
            <a:r>
              <a:rPr lang="ru-RU" sz="7700" b="1" dirty="0" err="1">
                <a:solidFill>
                  <a:srgbClr val="FFFFFF"/>
                </a:solidFill>
              </a:rPr>
              <a:t>приемане</a:t>
            </a:r>
            <a:r>
              <a:rPr lang="ru-RU" sz="7700" b="1" dirty="0">
                <a:solidFill>
                  <a:srgbClr val="FFFFFF"/>
                </a:solidFill>
              </a:rPr>
              <a:t> на </a:t>
            </a:r>
            <a:r>
              <a:rPr lang="ru-RU" sz="7700" b="1" dirty="0" err="1">
                <a:solidFill>
                  <a:srgbClr val="FFFFFF"/>
                </a:solidFill>
              </a:rPr>
              <a:t>ултразвукови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вълни</a:t>
            </a:r>
            <a:r>
              <a:rPr lang="ru-RU" sz="7700" b="1" dirty="0">
                <a:solidFill>
                  <a:srgbClr val="FFFFFF"/>
                </a:solidFill>
              </a:rPr>
              <a:t>.</a:t>
            </a:r>
          </a:p>
          <a:p>
            <a:r>
              <a:rPr lang="ru-RU" sz="7700" b="1" dirty="0" err="1">
                <a:solidFill>
                  <a:srgbClr val="FFFFFF"/>
                </a:solidFill>
              </a:rPr>
              <a:t>Arduino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обработва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данните</a:t>
            </a:r>
            <a:r>
              <a:rPr lang="ru-RU" sz="7700" b="1" dirty="0">
                <a:solidFill>
                  <a:srgbClr val="FFFFFF"/>
                </a:solidFill>
              </a:rPr>
              <a:t> и </a:t>
            </a:r>
            <a:r>
              <a:rPr lang="ru-RU" sz="7700" b="1" dirty="0" err="1">
                <a:solidFill>
                  <a:srgbClr val="FFFFFF"/>
                </a:solidFill>
              </a:rPr>
              <a:t>управлява</a:t>
            </a:r>
            <a:r>
              <a:rPr lang="ru-RU" sz="7700" b="1" dirty="0">
                <a:solidFill>
                  <a:srgbClr val="FFFFFF"/>
                </a:solidFill>
              </a:rPr>
              <a:t> RGB </a:t>
            </a:r>
            <a:r>
              <a:rPr lang="ru-RU" sz="7700" b="1" dirty="0" err="1">
                <a:solidFill>
                  <a:srgbClr val="FFFFFF"/>
                </a:solidFill>
              </a:rPr>
              <a:t>диодите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според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разстоянието</a:t>
            </a:r>
            <a:r>
              <a:rPr lang="ru-RU" sz="7700" b="1" dirty="0">
                <a:solidFill>
                  <a:srgbClr val="FFFFFF"/>
                </a:solidFill>
              </a:rPr>
              <a:t>:</a:t>
            </a:r>
          </a:p>
          <a:p>
            <a:pPr lvl="1"/>
            <a:r>
              <a:rPr lang="ru-RU" sz="7700" b="1" dirty="0" err="1">
                <a:solidFill>
                  <a:srgbClr val="FFFFFF"/>
                </a:solidFill>
              </a:rPr>
              <a:t>Червено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мигане</a:t>
            </a:r>
            <a:r>
              <a:rPr lang="ru-RU" sz="7700" b="1" dirty="0">
                <a:solidFill>
                  <a:srgbClr val="FFFFFF"/>
                </a:solidFill>
              </a:rPr>
              <a:t> + </a:t>
            </a:r>
            <a:r>
              <a:rPr lang="ru-RU" sz="7700" b="1" dirty="0" err="1">
                <a:solidFill>
                  <a:srgbClr val="FFFFFF"/>
                </a:solidFill>
              </a:rPr>
              <a:t>аларма</a:t>
            </a:r>
            <a:r>
              <a:rPr lang="ru-RU" sz="7700" b="1" dirty="0">
                <a:solidFill>
                  <a:srgbClr val="FFFFFF"/>
                </a:solidFill>
              </a:rPr>
              <a:t> при 0-5 см.</a:t>
            </a:r>
          </a:p>
          <a:p>
            <a:pPr lvl="1"/>
            <a:r>
              <a:rPr lang="ru-RU" sz="7700" b="1" dirty="0">
                <a:solidFill>
                  <a:srgbClr val="FFFFFF"/>
                </a:solidFill>
              </a:rPr>
              <a:t>Плавен </a:t>
            </a:r>
            <a:r>
              <a:rPr lang="ru-RU" sz="7700" b="1" dirty="0" err="1">
                <a:solidFill>
                  <a:srgbClr val="FFFFFF"/>
                </a:solidFill>
              </a:rPr>
              <a:t>преход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към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червено</a:t>
            </a:r>
            <a:r>
              <a:rPr lang="ru-RU" sz="7700" b="1" dirty="0">
                <a:solidFill>
                  <a:srgbClr val="FFFFFF"/>
                </a:solidFill>
              </a:rPr>
              <a:t> от 5 до 10 см.</a:t>
            </a:r>
          </a:p>
          <a:p>
            <a:pPr lvl="1"/>
            <a:r>
              <a:rPr lang="ru-RU" sz="7700" b="1" dirty="0" err="1">
                <a:solidFill>
                  <a:srgbClr val="FFFFFF"/>
                </a:solidFill>
              </a:rPr>
              <a:t>Жълто</a:t>
            </a:r>
            <a:r>
              <a:rPr lang="ru-RU" sz="7700" b="1" dirty="0">
                <a:solidFill>
                  <a:srgbClr val="FFFFFF"/>
                </a:solidFill>
              </a:rPr>
              <a:t>, зелено и </a:t>
            </a:r>
            <a:r>
              <a:rPr lang="ru-RU" sz="7700" b="1" dirty="0" err="1">
                <a:solidFill>
                  <a:srgbClr val="FFFFFF"/>
                </a:solidFill>
              </a:rPr>
              <a:t>синьо</a:t>
            </a:r>
            <a:r>
              <a:rPr lang="ru-RU" sz="7700" b="1" dirty="0">
                <a:solidFill>
                  <a:srgbClr val="FFFFFF"/>
                </a:solidFill>
              </a:rPr>
              <a:t> за </a:t>
            </a:r>
            <a:r>
              <a:rPr lang="ru-RU" sz="7700" b="1" dirty="0" err="1">
                <a:solidFill>
                  <a:srgbClr val="FFFFFF"/>
                </a:solidFill>
              </a:rPr>
              <a:t>по-големи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разстояния</a:t>
            </a:r>
            <a:r>
              <a:rPr lang="ru-RU" sz="7700" b="1" dirty="0">
                <a:solidFill>
                  <a:srgbClr val="FFFFFF"/>
                </a:solidFill>
              </a:rPr>
              <a:t>.</a:t>
            </a:r>
          </a:p>
          <a:p>
            <a:r>
              <a:rPr lang="ru-RU" sz="7700" b="1" dirty="0">
                <a:solidFill>
                  <a:srgbClr val="FFFFFF"/>
                </a:solidFill>
              </a:rPr>
              <a:t>При дистанция над 45 см след зелено </a:t>
            </a:r>
            <a:r>
              <a:rPr lang="ru-RU" sz="7700" b="1" dirty="0" err="1">
                <a:solidFill>
                  <a:srgbClr val="FFFFFF"/>
                </a:solidFill>
              </a:rPr>
              <a:t>мигане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устройството</a:t>
            </a:r>
            <a:r>
              <a:rPr lang="ru-RU" sz="7700" b="1" dirty="0">
                <a:solidFill>
                  <a:srgbClr val="FFFFFF"/>
                </a:solidFill>
              </a:rPr>
              <a:t> </a:t>
            </a:r>
            <a:r>
              <a:rPr lang="ru-RU" sz="7700" b="1" dirty="0" err="1">
                <a:solidFill>
                  <a:srgbClr val="FFFFFF"/>
                </a:solidFill>
              </a:rPr>
              <a:t>показва</a:t>
            </a:r>
            <a:r>
              <a:rPr lang="ru-RU" sz="7700" b="1" dirty="0">
                <a:solidFill>
                  <a:srgbClr val="FFFFFF"/>
                </a:solidFill>
              </a:rPr>
              <a:t> само </a:t>
            </a:r>
            <a:r>
              <a:rPr lang="ru-RU" sz="7700" b="1" dirty="0" err="1">
                <a:solidFill>
                  <a:srgbClr val="FFFFFF"/>
                </a:solidFill>
              </a:rPr>
              <a:t>часовника</a:t>
            </a:r>
            <a:r>
              <a:rPr lang="ru-RU" sz="7700" b="1" dirty="0">
                <a:solidFill>
                  <a:srgbClr val="FFFFFF"/>
                </a:solidFill>
              </a:rPr>
              <a:t>.</a:t>
            </a:r>
          </a:p>
          <a:p>
            <a:endParaRPr lang="bg-BG" sz="500" dirty="0">
              <a:solidFill>
                <a:srgbClr val="FFFFFF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модел 4" descr="Electronic Resistor 2">
                <a:extLst>
                  <a:ext uri="{FF2B5EF4-FFF2-40B4-BE49-F238E27FC236}">
                    <a16:creationId xmlns:a16="http://schemas.microsoft.com/office/drawing/2014/main" id="{EF9F112D-958E-1B6F-1984-B1839152F2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07783726"/>
                  </p:ext>
                </p:extLst>
              </p:nvPr>
            </p:nvGraphicFramePr>
            <p:xfrm>
              <a:off x="480223" y="502931"/>
              <a:ext cx="1948551" cy="225271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948551" cy="2252715"/>
                    </a:xfrm>
                    <a:prstGeom prst="rect">
                      <a:avLst/>
                    </a:prstGeom>
                  </am3d:spPr>
                  <am3d:camera>
                    <am3d:pos x="0" y="0" z="4985902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801431" d="1000000"/>
                    <am3d:preTrans dx="0" dy="0" dz="6"/>
                    <am3d:scale>
                      <am3d:sx n="1000000" d="1000000"/>
                      <am3d:sy n="1000000" d="1000000"/>
                      <am3d:sz n="1000000" d="1000000"/>
                    </am3d:scale>
                    <am3d:rot ax="6782059" ay="-1426938" az="-819093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370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модел 4" descr="Electronic Resistor 2">
                <a:extLst>
                  <a:ext uri="{FF2B5EF4-FFF2-40B4-BE49-F238E27FC236}">
                    <a16:creationId xmlns:a16="http://schemas.microsoft.com/office/drawing/2014/main" id="{EF9F112D-958E-1B6F-1984-B1839152F2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0223" y="502931"/>
                <a:ext cx="1948551" cy="22527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модел 6" descr="Power On Off Icon">
                <a:extLst>
                  <a:ext uri="{FF2B5EF4-FFF2-40B4-BE49-F238E27FC236}">
                    <a16:creationId xmlns:a16="http://schemas.microsoft.com/office/drawing/2014/main" id="{A6125A25-F299-E658-9157-BCDC00BCC3E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84279046"/>
                  </p:ext>
                </p:extLst>
              </p:nvPr>
            </p:nvGraphicFramePr>
            <p:xfrm>
              <a:off x="5384230" y="5020157"/>
              <a:ext cx="1423537" cy="156880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423537" cy="1568809"/>
                    </a:xfrm>
                    <a:prstGeom prst="rect">
                      <a:avLst/>
                    </a:prstGeom>
                  </am3d:spPr>
                  <am3d:camera>
                    <am3d:pos x="0" y="0" z="6247809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849558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879705" ay="-484309" az="-10667662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144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модел 6" descr="Power On Off Icon">
                <a:extLst>
                  <a:ext uri="{FF2B5EF4-FFF2-40B4-BE49-F238E27FC236}">
                    <a16:creationId xmlns:a16="http://schemas.microsoft.com/office/drawing/2014/main" id="{A6125A25-F299-E658-9157-BCDC00BCC3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84230" y="5020157"/>
                <a:ext cx="1423537" cy="156880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03270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Get Started with Arduino: Beginner Tutorials, Projects, Code">
            <a:extLst>
              <a:ext uri="{FF2B5EF4-FFF2-40B4-BE49-F238E27FC236}">
                <a16:creationId xmlns:a16="http://schemas.microsoft.com/office/drawing/2014/main" id="{05DC236E-4575-A9E2-6682-41EE6EE82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авоъгълник 4">
            <a:extLst>
              <a:ext uri="{FF2B5EF4-FFF2-40B4-BE49-F238E27FC236}">
                <a16:creationId xmlns:a16="http://schemas.microsoft.com/office/drawing/2014/main" id="{820D210E-5BE2-4060-7672-17F8FB4C3FFE}"/>
              </a:ext>
            </a:extLst>
          </p:cNvPr>
          <p:cNvSpPr/>
          <p:nvPr/>
        </p:nvSpPr>
        <p:spPr>
          <a:xfrm>
            <a:off x="-88490" y="-192785"/>
            <a:ext cx="12280490" cy="7243570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4C56097-9CE7-D21C-9361-AB9186370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455896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Части и </a:t>
            </a:r>
            <a:r>
              <a:rPr lang="ru-RU" b="1" dirty="0" err="1">
                <a:solidFill>
                  <a:schemeClr val="bg1"/>
                </a:solidFill>
              </a:rPr>
              <a:t>връзки</a:t>
            </a:r>
            <a:r>
              <a:rPr lang="ru-RU" b="1" dirty="0">
                <a:solidFill>
                  <a:schemeClr val="bg1"/>
                </a:solidFill>
              </a:rPr>
              <a:t> между </a:t>
            </a:r>
            <a:r>
              <a:rPr lang="ru-RU" b="1" dirty="0" err="1">
                <a:solidFill>
                  <a:schemeClr val="bg1"/>
                </a:solidFill>
              </a:rPr>
              <a:t>компонентите</a:t>
            </a:r>
            <a:endParaRPr lang="bg-BG" b="1" dirty="0">
              <a:solidFill>
                <a:schemeClr val="bg1"/>
              </a:solidFill>
            </a:endParaRPr>
          </a:p>
        </p:txBody>
      </p:sp>
      <p:sp>
        <p:nvSpPr>
          <p:cNvPr id="13" name="Текстово поле 12">
            <a:extLst>
              <a:ext uri="{FF2B5EF4-FFF2-40B4-BE49-F238E27FC236}">
                <a16:creationId xmlns:a16="http://schemas.microsoft.com/office/drawing/2014/main" id="{E8DAA0DC-1DCA-44F8-675E-243FA01B0DD5}"/>
              </a:ext>
            </a:extLst>
          </p:cNvPr>
          <p:cNvSpPr txBox="1"/>
          <p:nvPr/>
        </p:nvSpPr>
        <p:spPr>
          <a:xfrm>
            <a:off x="3441290" y="2477729"/>
            <a:ext cx="6007510" cy="2989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17066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703CB1-5B23-CABB-B432-C300ECD70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Get Started with Arduino: Beginner Tutorials, Projects, Code">
            <a:extLst>
              <a:ext uri="{FF2B5EF4-FFF2-40B4-BE49-F238E27FC236}">
                <a16:creationId xmlns:a16="http://schemas.microsoft.com/office/drawing/2014/main" id="{A4FF6EDD-27F7-8DC6-9B61-CB5917DE7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авоъгълник 4">
            <a:extLst>
              <a:ext uri="{FF2B5EF4-FFF2-40B4-BE49-F238E27FC236}">
                <a16:creationId xmlns:a16="http://schemas.microsoft.com/office/drawing/2014/main" id="{62291191-E4E6-9C98-AF52-CC2AE7827C9F}"/>
              </a:ext>
            </a:extLst>
          </p:cNvPr>
          <p:cNvSpPr/>
          <p:nvPr/>
        </p:nvSpPr>
        <p:spPr>
          <a:xfrm>
            <a:off x="-88490" y="-192785"/>
            <a:ext cx="12280490" cy="7243570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9BBF418-A7F1-0A39-9131-4CD3DAFB12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455896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Части и </a:t>
            </a:r>
            <a:r>
              <a:rPr lang="ru-RU" b="1" dirty="0" err="1">
                <a:solidFill>
                  <a:schemeClr val="bg1"/>
                </a:solidFill>
              </a:rPr>
              <a:t>връзки</a:t>
            </a:r>
            <a:r>
              <a:rPr lang="ru-RU" b="1" dirty="0">
                <a:solidFill>
                  <a:schemeClr val="bg1"/>
                </a:solidFill>
              </a:rPr>
              <a:t> между </a:t>
            </a:r>
            <a:r>
              <a:rPr lang="ru-RU" b="1" dirty="0" err="1">
                <a:solidFill>
                  <a:schemeClr val="bg1"/>
                </a:solidFill>
              </a:rPr>
              <a:t>компонентите</a:t>
            </a:r>
            <a:endParaRPr lang="bg-BG" b="1" dirty="0">
              <a:solidFill>
                <a:schemeClr val="bg1"/>
              </a:solidFill>
            </a:endParaRPr>
          </a:p>
        </p:txBody>
      </p:sp>
      <p:sp>
        <p:nvSpPr>
          <p:cNvPr id="13" name="Текстово поле 12">
            <a:extLst>
              <a:ext uri="{FF2B5EF4-FFF2-40B4-BE49-F238E27FC236}">
                <a16:creationId xmlns:a16="http://schemas.microsoft.com/office/drawing/2014/main" id="{1239439D-2D91-8592-56EC-2FC7CE989509}"/>
              </a:ext>
            </a:extLst>
          </p:cNvPr>
          <p:cNvSpPr txBox="1"/>
          <p:nvPr/>
        </p:nvSpPr>
        <p:spPr>
          <a:xfrm>
            <a:off x="3441290" y="2477729"/>
            <a:ext cx="6007510" cy="2989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bg-BG" dirty="0"/>
          </a:p>
        </p:txBody>
      </p:sp>
      <p:sp>
        <p:nvSpPr>
          <p:cNvPr id="21" name="Текстово поле 20">
            <a:extLst>
              <a:ext uri="{FF2B5EF4-FFF2-40B4-BE49-F238E27FC236}">
                <a16:creationId xmlns:a16="http://schemas.microsoft.com/office/drawing/2014/main" id="{D3E249C1-2D27-55D7-A090-101474A1EEA7}"/>
              </a:ext>
            </a:extLst>
          </p:cNvPr>
          <p:cNvSpPr txBox="1"/>
          <p:nvPr/>
        </p:nvSpPr>
        <p:spPr>
          <a:xfrm>
            <a:off x="958645" y="129872"/>
            <a:ext cx="1018622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ru-RU" b="1" dirty="0">
                <a:solidFill>
                  <a:schemeClr val="bg1"/>
                </a:solidFill>
              </a:rPr>
              <a:t>🔊 HC-SR04 – </a:t>
            </a:r>
            <a:r>
              <a:rPr lang="ru-RU" b="1" dirty="0" err="1">
                <a:solidFill>
                  <a:schemeClr val="bg1"/>
                </a:solidFill>
              </a:rPr>
              <a:t>Ултразвуков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сензор</a:t>
            </a:r>
            <a:r>
              <a:rPr lang="ru-RU" b="1" dirty="0">
                <a:solidFill>
                  <a:schemeClr val="bg1"/>
                </a:solidFill>
              </a:rPr>
              <a:t> за </a:t>
            </a:r>
            <a:r>
              <a:rPr lang="ru-RU" b="1" dirty="0" err="1">
                <a:solidFill>
                  <a:schemeClr val="bg1"/>
                </a:solidFill>
              </a:rPr>
              <a:t>разстояние</a:t>
            </a:r>
            <a:endParaRPr lang="ru-RU" b="1" dirty="0">
              <a:solidFill>
                <a:schemeClr val="bg1"/>
              </a:solidFill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chemeClr val="bg1"/>
                </a:solidFill>
              </a:rPr>
              <a:t>Trig</a:t>
            </a:r>
            <a:r>
              <a:rPr lang="ru-RU" b="1" dirty="0">
                <a:solidFill>
                  <a:schemeClr val="bg1"/>
                </a:solidFill>
              </a:rPr>
              <a:t> (пин 10)</a:t>
            </a:r>
            <a:r>
              <a:rPr lang="ru-RU" dirty="0">
                <a:solidFill>
                  <a:schemeClr val="bg1"/>
                </a:solidFill>
              </a:rPr>
              <a:t> – </a:t>
            </a:r>
            <a:r>
              <a:rPr lang="ru-RU" dirty="0" err="1">
                <a:solidFill>
                  <a:schemeClr val="bg1"/>
                </a:solidFill>
              </a:rPr>
              <a:t>използва</a:t>
            </a:r>
            <a:r>
              <a:rPr lang="ru-RU" dirty="0">
                <a:solidFill>
                  <a:schemeClr val="bg1"/>
                </a:solidFill>
              </a:rPr>
              <a:t> се за </a:t>
            </a:r>
            <a:r>
              <a:rPr lang="ru-RU" dirty="0" err="1">
                <a:solidFill>
                  <a:schemeClr val="bg1"/>
                </a:solidFill>
              </a:rPr>
              <a:t>изпращане</a:t>
            </a:r>
            <a:r>
              <a:rPr lang="ru-RU" dirty="0">
                <a:solidFill>
                  <a:schemeClr val="bg1"/>
                </a:solidFill>
              </a:rPr>
              <a:t> на </a:t>
            </a:r>
            <a:r>
              <a:rPr lang="ru-RU" dirty="0" err="1">
                <a:solidFill>
                  <a:schemeClr val="bg1"/>
                </a:solidFill>
              </a:rPr>
              <a:t>ултразвукови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импулси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chemeClr val="bg1"/>
                </a:solidFill>
              </a:rPr>
              <a:t>Echo</a:t>
            </a:r>
            <a:r>
              <a:rPr lang="ru-RU" b="1" dirty="0">
                <a:solidFill>
                  <a:schemeClr val="bg1"/>
                </a:solidFill>
              </a:rPr>
              <a:t> (пин 11)</a:t>
            </a:r>
            <a:r>
              <a:rPr lang="ru-RU" dirty="0">
                <a:solidFill>
                  <a:schemeClr val="bg1"/>
                </a:solidFill>
              </a:rPr>
              <a:t> – приема </a:t>
            </a:r>
            <a:r>
              <a:rPr lang="ru-RU" dirty="0" err="1">
                <a:solidFill>
                  <a:schemeClr val="bg1"/>
                </a:solidFill>
              </a:rPr>
              <a:t>отразените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импулси</a:t>
            </a:r>
            <a:r>
              <a:rPr lang="ru-RU" dirty="0">
                <a:solidFill>
                  <a:schemeClr val="bg1"/>
                </a:solidFill>
              </a:rPr>
              <a:t> и чрез </a:t>
            </a:r>
            <a:r>
              <a:rPr lang="ru-RU" dirty="0" err="1">
                <a:solidFill>
                  <a:schemeClr val="bg1"/>
                </a:solidFill>
              </a:rPr>
              <a:t>тях</a:t>
            </a:r>
            <a:r>
              <a:rPr lang="ru-RU" dirty="0">
                <a:solidFill>
                  <a:schemeClr val="bg1"/>
                </a:solidFill>
              </a:rPr>
              <a:t> се </a:t>
            </a:r>
            <a:r>
              <a:rPr lang="ru-RU" dirty="0" err="1">
                <a:solidFill>
                  <a:schemeClr val="bg1"/>
                </a:solidFill>
              </a:rPr>
              <a:t>изчислява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разстоянието</a:t>
            </a:r>
            <a:r>
              <a:rPr lang="ru-RU" dirty="0">
                <a:solidFill>
                  <a:schemeClr val="bg1"/>
                </a:solidFill>
              </a:rPr>
              <a:t> до обект0</a:t>
            </a:r>
          </a:p>
          <a:p>
            <a:pPr algn="ctr"/>
            <a:r>
              <a:rPr lang="ru-RU" b="1" dirty="0">
                <a:solidFill>
                  <a:schemeClr val="bg1"/>
                </a:solidFill>
              </a:rPr>
              <a:t>📺 LCD дисплей 16x2 (</a:t>
            </a:r>
            <a:r>
              <a:rPr lang="ru-RU" b="1" dirty="0" err="1">
                <a:solidFill>
                  <a:schemeClr val="bg1"/>
                </a:solidFill>
              </a:rPr>
              <a:t>паралелен</a:t>
            </a:r>
            <a:r>
              <a:rPr lang="ru-RU" b="1" dirty="0">
                <a:solidFill>
                  <a:schemeClr val="bg1"/>
                </a:solidFill>
              </a:rPr>
              <a:t>)</a:t>
            </a:r>
          </a:p>
          <a:p>
            <a:pPr algn="ctr"/>
            <a:r>
              <a:rPr lang="ru-RU" b="1" dirty="0">
                <a:solidFill>
                  <a:schemeClr val="bg1"/>
                </a:solidFill>
              </a:rPr>
              <a:t>RS – пин A0</a:t>
            </a:r>
            <a:endParaRPr lang="ru-RU" dirty="0">
              <a:solidFill>
                <a:schemeClr val="bg1"/>
              </a:solidFill>
            </a:endParaRPr>
          </a:p>
          <a:p>
            <a:pPr algn="ctr"/>
            <a:r>
              <a:rPr lang="ru-RU" b="1" dirty="0">
                <a:solidFill>
                  <a:schemeClr val="bg1"/>
                </a:solidFill>
              </a:rPr>
              <a:t>E – пин A1</a:t>
            </a:r>
            <a:endParaRPr lang="ru-RU" dirty="0">
              <a:solidFill>
                <a:schemeClr val="bg1"/>
              </a:solidFill>
            </a:endParaRPr>
          </a:p>
          <a:p>
            <a:pPr algn="ctr"/>
            <a:r>
              <a:rPr lang="ru-RU" b="1" dirty="0">
                <a:solidFill>
                  <a:schemeClr val="bg1"/>
                </a:solidFill>
              </a:rPr>
              <a:t>D4 – пин A2</a:t>
            </a:r>
            <a:endParaRPr lang="ru-RU" dirty="0">
              <a:solidFill>
                <a:schemeClr val="bg1"/>
              </a:solidFill>
            </a:endParaRPr>
          </a:p>
          <a:p>
            <a:pPr algn="ctr"/>
            <a:r>
              <a:rPr lang="ru-RU" b="1" dirty="0">
                <a:solidFill>
                  <a:schemeClr val="bg1"/>
                </a:solidFill>
              </a:rPr>
              <a:t>D5 – пин A3</a:t>
            </a:r>
            <a:endParaRPr lang="ru-RU" dirty="0">
              <a:solidFill>
                <a:schemeClr val="bg1"/>
              </a:solidFill>
            </a:endParaRPr>
          </a:p>
          <a:p>
            <a:pPr algn="ctr"/>
            <a:r>
              <a:rPr lang="ru-RU" b="1" dirty="0">
                <a:solidFill>
                  <a:schemeClr val="bg1"/>
                </a:solidFill>
              </a:rPr>
              <a:t>D6 – пин A4</a:t>
            </a:r>
            <a:endParaRPr lang="ru-RU" dirty="0">
              <a:solidFill>
                <a:schemeClr val="bg1"/>
              </a:solidFill>
            </a:endParaRPr>
          </a:p>
          <a:p>
            <a:pPr algn="ctr"/>
            <a:r>
              <a:rPr lang="ru-RU" b="1" dirty="0">
                <a:solidFill>
                  <a:schemeClr val="bg1"/>
                </a:solidFill>
              </a:rPr>
              <a:t>D7 – пин A5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👉 </a:t>
            </a:r>
            <a:r>
              <a:rPr lang="ru-RU" dirty="0" err="1">
                <a:solidFill>
                  <a:schemeClr val="bg1"/>
                </a:solidFill>
              </a:rPr>
              <a:t>Използва</a:t>
            </a:r>
            <a:r>
              <a:rPr lang="ru-RU" dirty="0">
                <a:solidFill>
                  <a:schemeClr val="bg1"/>
                </a:solidFill>
              </a:rPr>
              <a:t> се за визуализация на </a:t>
            </a:r>
            <a:r>
              <a:rPr lang="ru-RU" dirty="0" err="1">
                <a:solidFill>
                  <a:schemeClr val="bg1"/>
                </a:solidFill>
              </a:rPr>
              <a:t>измерената</a:t>
            </a:r>
            <a:r>
              <a:rPr lang="ru-RU" dirty="0">
                <a:solidFill>
                  <a:schemeClr val="bg1"/>
                </a:solidFill>
              </a:rPr>
              <a:t> дистанция, цвета на LED и </a:t>
            </a:r>
            <a:r>
              <a:rPr lang="ru-RU" dirty="0" err="1">
                <a:solidFill>
                  <a:schemeClr val="bg1"/>
                </a:solidFill>
              </a:rPr>
              <a:t>текущия</a:t>
            </a:r>
            <a:r>
              <a:rPr lang="ru-RU" dirty="0">
                <a:solidFill>
                  <a:schemeClr val="bg1"/>
                </a:solidFill>
              </a:rPr>
              <a:t> час.</a:t>
            </a:r>
          </a:p>
          <a:p>
            <a:pPr algn="ctr"/>
            <a:r>
              <a:rPr lang="ru-RU" dirty="0">
                <a:solidFill>
                  <a:schemeClr val="bg1"/>
                </a:solidFill>
              </a:rPr>
              <a:t>.</a:t>
            </a:r>
            <a:r>
              <a:rPr lang="bg-BG" b="1" dirty="0">
                <a:solidFill>
                  <a:schemeClr val="bg1"/>
                </a:solidFill>
              </a:rPr>
              <a:t> 🌈 </a:t>
            </a:r>
            <a:r>
              <a:rPr lang="en-US" b="1" dirty="0">
                <a:solidFill>
                  <a:schemeClr val="bg1"/>
                </a:solidFill>
              </a:rPr>
              <a:t>RGB LED </a:t>
            </a:r>
            <a:r>
              <a:rPr lang="bg-BG" b="1" dirty="0">
                <a:solidFill>
                  <a:schemeClr val="bg1"/>
                </a:solidFill>
              </a:rPr>
              <a:t>диоди</a:t>
            </a:r>
          </a:p>
          <a:p>
            <a:pPr algn="ctr"/>
            <a:r>
              <a:rPr lang="bg-BG" dirty="0">
                <a:solidFill>
                  <a:schemeClr val="bg1"/>
                </a:solidFill>
              </a:rPr>
              <a:t>Използвани са два </a:t>
            </a:r>
            <a:r>
              <a:rPr lang="en-US" dirty="0">
                <a:solidFill>
                  <a:schemeClr val="bg1"/>
                </a:solidFill>
              </a:rPr>
              <a:t>RGB </a:t>
            </a:r>
            <a:r>
              <a:rPr lang="bg-BG" dirty="0">
                <a:solidFill>
                  <a:schemeClr val="bg1"/>
                </a:solidFill>
              </a:rPr>
              <a:t>диода, управлявани чрез </a:t>
            </a:r>
            <a:r>
              <a:rPr lang="en-US" dirty="0">
                <a:solidFill>
                  <a:schemeClr val="bg1"/>
                </a:solidFill>
              </a:rPr>
              <a:t>PWM </a:t>
            </a:r>
            <a:r>
              <a:rPr lang="bg-BG" dirty="0">
                <a:solidFill>
                  <a:schemeClr val="bg1"/>
                </a:solidFill>
              </a:rPr>
              <a:t>и дигитални пинове: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RED1 – </a:t>
            </a:r>
            <a:r>
              <a:rPr lang="bg-BG" b="1" dirty="0">
                <a:solidFill>
                  <a:schemeClr val="bg1"/>
                </a:solidFill>
              </a:rPr>
              <a:t>пин 3 (</a:t>
            </a:r>
            <a:r>
              <a:rPr lang="en-US" b="1" dirty="0">
                <a:solidFill>
                  <a:schemeClr val="bg1"/>
                </a:solidFill>
              </a:rPr>
              <a:t>PWM)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RED2 – </a:t>
            </a:r>
            <a:r>
              <a:rPr lang="bg-BG" b="1" dirty="0">
                <a:solidFill>
                  <a:schemeClr val="bg1"/>
                </a:solidFill>
              </a:rPr>
              <a:t>пин 7</a:t>
            </a:r>
            <a:endParaRPr lang="bg-BG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GREEN1 – </a:t>
            </a:r>
            <a:r>
              <a:rPr lang="bg-BG" b="1" dirty="0">
                <a:solidFill>
                  <a:schemeClr val="bg1"/>
                </a:solidFill>
              </a:rPr>
              <a:t>пин 6 (</a:t>
            </a:r>
            <a:r>
              <a:rPr lang="en-US" b="1" dirty="0">
                <a:solidFill>
                  <a:schemeClr val="bg1"/>
                </a:solidFill>
              </a:rPr>
              <a:t>PWM)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GREEN2 – </a:t>
            </a:r>
            <a:r>
              <a:rPr lang="bg-BG" b="1" dirty="0">
                <a:solidFill>
                  <a:schemeClr val="bg1"/>
                </a:solidFill>
              </a:rPr>
              <a:t>пин 9</a:t>
            </a:r>
            <a:endParaRPr lang="bg-BG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BLUE1 – </a:t>
            </a:r>
            <a:r>
              <a:rPr lang="bg-BG" b="1" dirty="0">
                <a:solidFill>
                  <a:schemeClr val="bg1"/>
                </a:solidFill>
              </a:rPr>
              <a:t>пин 5 (</a:t>
            </a:r>
            <a:r>
              <a:rPr lang="en-US" b="1" dirty="0">
                <a:solidFill>
                  <a:schemeClr val="bg1"/>
                </a:solidFill>
              </a:rPr>
              <a:t>PWM)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BLUE2 – </a:t>
            </a:r>
            <a:r>
              <a:rPr lang="bg-BG" b="1" dirty="0">
                <a:solidFill>
                  <a:schemeClr val="bg1"/>
                </a:solidFill>
              </a:rPr>
              <a:t>пин 8</a:t>
            </a:r>
            <a:endParaRPr lang="bg-BG" dirty="0">
              <a:solidFill>
                <a:schemeClr val="bg1"/>
              </a:solidFill>
            </a:endParaRPr>
          </a:p>
          <a:p>
            <a:pPr algn="ctr"/>
            <a:r>
              <a:rPr lang="bg-BG" dirty="0">
                <a:solidFill>
                  <a:schemeClr val="bg1"/>
                </a:solidFill>
              </a:rPr>
              <a:t>👉 Диодите визуализират цветово разстоянието чрез плавен преход между цветове (червено, жълто, зелено, синьо).</a:t>
            </a:r>
          </a:p>
          <a:p>
            <a:pPr algn="ctr"/>
            <a:r>
              <a:rPr lang="ru-RU" b="1" dirty="0">
                <a:solidFill>
                  <a:schemeClr val="bg1"/>
                </a:solidFill>
              </a:rPr>
              <a:t>📢 </a:t>
            </a:r>
            <a:r>
              <a:rPr lang="ru-RU" b="1" dirty="0" err="1">
                <a:solidFill>
                  <a:schemeClr val="bg1"/>
                </a:solidFill>
              </a:rPr>
              <a:t>Пищялка</a:t>
            </a:r>
            <a:r>
              <a:rPr lang="ru-RU" b="1" dirty="0">
                <a:solidFill>
                  <a:schemeClr val="bg1"/>
                </a:solidFill>
              </a:rPr>
              <a:t> (</a:t>
            </a:r>
            <a:r>
              <a:rPr lang="ru-RU" b="1" dirty="0" err="1">
                <a:solidFill>
                  <a:schemeClr val="bg1"/>
                </a:solidFill>
              </a:rPr>
              <a:t>buzzer</a:t>
            </a:r>
            <a:r>
              <a:rPr lang="ru-RU" b="1" dirty="0">
                <a:solidFill>
                  <a:schemeClr val="bg1"/>
                </a:solidFill>
              </a:rPr>
              <a:t>)</a:t>
            </a:r>
          </a:p>
          <a:p>
            <a:pPr algn="ctr"/>
            <a:r>
              <a:rPr lang="ru-RU" b="1" dirty="0">
                <a:solidFill>
                  <a:schemeClr val="bg1"/>
                </a:solidFill>
              </a:rPr>
              <a:t>Пин 2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👉 </a:t>
            </a:r>
            <a:r>
              <a:rPr lang="ru-RU" dirty="0" err="1">
                <a:solidFill>
                  <a:schemeClr val="bg1"/>
                </a:solidFill>
              </a:rPr>
              <a:t>Използва</a:t>
            </a:r>
            <a:r>
              <a:rPr lang="ru-RU" dirty="0">
                <a:solidFill>
                  <a:schemeClr val="bg1"/>
                </a:solidFill>
              </a:rPr>
              <a:t> се за </a:t>
            </a:r>
            <a:r>
              <a:rPr lang="ru-RU" dirty="0" err="1">
                <a:solidFill>
                  <a:schemeClr val="bg1"/>
                </a:solidFill>
              </a:rPr>
              <a:t>звукова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аларма</a:t>
            </a:r>
            <a:r>
              <a:rPr lang="ru-RU" dirty="0">
                <a:solidFill>
                  <a:schemeClr val="bg1"/>
                </a:solidFill>
              </a:rPr>
              <a:t> при критично близка дистанция (0–5 см).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5106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Картина 9" descr="Картина, която съдържа Графика, екранна снимка, лого, Шрифт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562CF960-3606-1CA2-1F03-579CEE242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8223"/>
            <a:ext cx="12192000" cy="7448550"/>
          </a:xfrm>
          <a:prstGeom prst="rect">
            <a:avLst/>
          </a:prstGeom>
        </p:spPr>
      </p:pic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DABF036D-3162-7F58-1DDC-891261F71D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5330"/>
          <a:stretch>
            <a:fillRect/>
          </a:stretch>
        </p:blipFill>
        <p:spPr>
          <a:xfrm>
            <a:off x="1544096" y="711160"/>
            <a:ext cx="9103807" cy="54356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модел 10" descr="Electronic Resistor 2">
                <a:extLst>
                  <a:ext uri="{FF2B5EF4-FFF2-40B4-BE49-F238E27FC236}">
                    <a16:creationId xmlns:a16="http://schemas.microsoft.com/office/drawing/2014/main" id="{51A02C4D-2663-9936-647E-B19C51C53E3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61744742"/>
                  </p:ext>
                </p:extLst>
              </p:nvPr>
            </p:nvGraphicFramePr>
            <p:xfrm>
              <a:off x="133381" y="-262327"/>
              <a:ext cx="1948551" cy="225271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948551" cy="2252715"/>
                    </a:xfrm>
                    <a:prstGeom prst="rect">
                      <a:avLst/>
                    </a:prstGeom>
                  </am3d:spPr>
                  <am3d:camera>
                    <am3d:pos x="0" y="0" z="4985902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801431" d="1000000"/>
                    <am3d:preTrans dx="0" dy="0" dz="6"/>
                    <am3d:scale>
                      <am3d:sx n="1000000" d="1000000"/>
                      <am3d:sy n="1000000" d="1000000"/>
                      <am3d:sz n="1000000" d="1000000"/>
                    </am3d:scale>
                    <am3d:rot ax="6782059" ay="-1426938" az="-819093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370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модел 10" descr="Electronic Resistor 2">
                <a:extLst>
                  <a:ext uri="{FF2B5EF4-FFF2-40B4-BE49-F238E27FC236}">
                    <a16:creationId xmlns:a16="http://schemas.microsoft.com/office/drawing/2014/main" id="{51A02C4D-2663-9936-647E-B19C51C53E3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3381" y="-262327"/>
                <a:ext cx="1948551" cy="225271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0057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Картина 7" descr="Картина, която съдържа Графика, екранна снимка, лого, Шрифт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E5AB5D83-1CDA-51A5-EA0F-DD04D0013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8223"/>
            <a:ext cx="12192000" cy="7448550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8E35829-29AB-3AB4-552B-00D3949EA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0665"/>
            <a:ext cx="9144000" cy="1422523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Част от кода: </a:t>
            </a:r>
            <a:r>
              <a:rPr lang="ru-RU" b="1" dirty="0" err="1">
                <a:solidFill>
                  <a:schemeClr val="bg1"/>
                </a:solidFill>
              </a:rPr>
              <a:t>Мигане</a:t>
            </a:r>
            <a:r>
              <a:rPr lang="ru-RU" b="1" dirty="0">
                <a:solidFill>
                  <a:schemeClr val="bg1"/>
                </a:solidFill>
              </a:rPr>
              <a:t> на </a:t>
            </a:r>
            <a:r>
              <a:rPr lang="ru-RU" b="1" dirty="0" err="1">
                <a:solidFill>
                  <a:schemeClr val="bg1"/>
                </a:solidFill>
              </a:rPr>
              <a:t>червената</a:t>
            </a:r>
            <a:r>
              <a:rPr lang="ru-RU" b="1" dirty="0">
                <a:solidFill>
                  <a:schemeClr val="bg1"/>
                </a:solidFill>
              </a:rPr>
              <a:t> светлина с </a:t>
            </a:r>
            <a:r>
              <a:rPr lang="ru-RU" b="1" dirty="0" err="1">
                <a:solidFill>
                  <a:schemeClr val="bg1"/>
                </a:solidFill>
              </a:rPr>
              <a:t>аларма</a:t>
            </a:r>
            <a:endParaRPr lang="bg-BG" b="1" dirty="0">
              <a:solidFill>
                <a:schemeClr val="bg1"/>
              </a:solidFill>
            </a:endParaRPr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477E6D5A-5EF9-B724-EA40-90471C9E0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03" y="2064490"/>
            <a:ext cx="7369179" cy="44428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76634B3A-4DEF-0352-7A54-C08D962DE317}"/>
              </a:ext>
            </a:extLst>
          </p:cNvPr>
          <p:cNvSpPr txBox="1"/>
          <p:nvPr/>
        </p:nvSpPr>
        <p:spPr>
          <a:xfrm>
            <a:off x="7865805" y="2581334"/>
            <a:ext cx="432619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 err="1">
                <a:solidFill>
                  <a:schemeClr val="bg1"/>
                </a:solidFill>
              </a:rPr>
              <a:t>Обяснение</a:t>
            </a:r>
            <a:r>
              <a:rPr lang="ru-RU" b="1" dirty="0">
                <a:solidFill>
                  <a:schemeClr val="bg1"/>
                </a:solidFill>
              </a:rPr>
              <a:t>: </a:t>
            </a:r>
            <a:r>
              <a:rPr lang="ru-RU" b="1" dirty="0" err="1">
                <a:solidFill>
                  <a:schemeClr val="bg1"/>
                </a:solidFill>
              </a:rPr>
              <a:t>Функцията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управлява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мигащата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червена</a:t>
            </a:r>
            <a:r>
              <a:rPr lang="ru-RU" b="1" dirty="0">
                <a:solidFill>
                  <a:schemeClr val="bg1"/>
                </a:solidFill>
              </a:rPr>
              <a:t> светлина и </a:t>
            </a:r>
            <a:r>
              <a:rPr lang="ru-RU" b="1" dirty="0" err="1">
                <a:solidFill>
                  <a:schemeClr val="bg1"/>
                </a:solidFill>
              </a:rPr>
              <a:t>звуковата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аларма</a:t>
            </a:r>
            <a:r>
              <a:rPr lang="ru-RU" b="1" dirty="0">
                <a:solidFill>
                  <a:schemeClr val="bg1"/>
                </a:solidFill>
              </a:rPr>
              <a:t>, </a:t>
            </a:r>
            <a:r>
              <a:rPr lang="ru-RU" b="1" dirty="0" err="1">
                <a:solidFill>
                  <a:schemeClr val="bg1"/>
                </a:solidFill>
              </a:rPr>
              <a:t>когато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разстоянието</a:t>
            </a:r>
            <a:r>
              <a:rPr lang="ru-RU" b="1" dirty="0">
                <a:solidFill>
                  <a:schemeClr val="bg1"/>
                </a:solidFill>
              </a:rPr>
              <a:t> е под 5 см. </a:t>
            </a:r>
            <a:r>
              <a:rPr lang="ru-RU" b="1" dirty="0" err="1">
                <a:solidFill>
                  <a:schemeClr val="bg1"/>
                </a:solidFill>
              </a:rPr>
              <a:t>Дисплеят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показва</a:t>
            </a:r>
            <a:r>
              <a:rPr lang="ru-RU" b="1" dirty="0">
                <a:solidFill>
                  <a:schemeClr val="bg1"/>
                </a:solidFill>
              </a:rPr>
              <a:t> предупредителен текст и </a:t>
            </a:r>
            <a:r>
              <a:rPr lang="ru-RU" b="1" dirty="0" err="1">
                <a:solidFill>
                  <a:schemeClr val="bg1"/>
                </a:solidFill>
              </a:rPr>
              <a:t>текущото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разстояние</a:t>
            </a:r>
            <a:r>
              <a:rPr lang="ru-RU" b="1" dirty="0">
                <a:solidFill>
                  <a:schemeClr val="bg1"/>
                </a:solidFill>
              </a:rPr>
              <a:t>.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endParaRPr lang="bg-BG" b="1" dirty="0">
              <a:solidFill>
                <a:schemeClr val="bg1"/>
              </a:solidFill>
            </a:endParaRPr>
          </a:p>
          <a:p>
            <a:endParaRPr lang="bg-BG" b="1" dirty="0">
              <a:solidFill>
                <a:schemeClr val="bg1"/>
              </a:solidFill>
            </a:endParaRPr>
          </a:p>
          <a:p>
            <a:r>
              <a:rPr lang="bg-BG" b="1" dirty="0">
                <a:solidFill>
                  <a:schemeClr val="bg1"/>
                </a:solidFill>
              </a:rPr>
              <a:t>Ако ви е интересно, вижте целия </a:t>
            </a:r>
            <a:r>
              <a:rPr lang="bg-BG" b="1" dirty="0" err="1">
                <a:solidFill>
                  <a:schemeClr val="bg1"/>
                </a:solidFill>
              </a:rPr>
              <a:t>код.</a:t>
            </a:r>
            <a:r>
              <a:rPr lang="bg-BG" b="1" dirty="0" err="1"/>
              <a:t>код</a:t>
            </a:r>
            <a:r>
              <a:rPr lang="bg-BG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4882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Картина 4" descr="Картина, която съдържа устройство, измервам, Мерителен инструмент, Автомобилна част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85E276B5-B446-97A3-6A9E-1463CE7B8E1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9C23D4C-F0B3-12EF-1B79-3DF0F707DC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5446"/>
            <a:ext cx="9144000" cy="1365199"/>
          </a:xfrm>
        </p:spPr>
        <p:txBody>
          <a:bodyPr>
            <a:normAutofit/>
          </a:bodyPr>
          <a:lstStyle/>
          <a:p>
            <a:r>
              <a:rPr lang="bg-BG" b="1" dirty="0">
                <a:solidFill>
                  <a:srgbClr val="FFFFFF"/>
                </a:solidFill>
              </a:rPr>
              <a:t>Практическо приложение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BB146C5-9DF9-98C5-3FB9-53D554AD387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67032" y="2356309"/>
            <a:ext cx="11257935" cy="450169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В автомобилната индустрия:</a:t>
            </a:r>
            <a:b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Технологии като </a:t>
            </a:r>
            <a:r>
              <a:rPr kumimoji="0" lang="bg-BG" altLang="bg-BG" b="1" i="1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Adaptive</a:t>
            </a:r>
            <a:r>
              <a:rPr kumimoji="0" lang="bg-BG" altLang="bg-BG" b="1" i="1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bg-BG" altLang="bg-BG" b="1" i="1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Cruise</a:t>
            </a:r>
            <a:r>
              <a:rPr kumimoji="0" lang="bg-BG" altLang="bg-BG" b="1" i="1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bg-BG" altLang="bg-BG" b="1" i="1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Control</a:t>
            </a: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(адаптивен </a:t>
            </a:r>
            <a:r>
              <a:rPr kumimoji="0" lang="bg-BG" altLang="bg-BG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круиз</a:t>
            </a: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контрол) използват сензори за измерване на дистанцията и автоматично регулират скоростта, подобно на този проект или </a:t>
            </a:r>
            <a:r>
              <a:rPr kumimoji="0" lang="en-US" altLang="bg-BG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parktronic</a:t>
            </a:r>
            <a:r>
              <a:rPr kumimoji="0" lang="en-US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system, </a:t>
            </a: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която действа по почти същия метод.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В индустрията:</a:t>
            </a:r>
            <a:b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Използва се за предотвратяване на сблъсъци и управление на роботизирани системи.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В ежедневието:</a:t>
            </a:r>
            <a:b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r>
              <a:rPr kumimoji="0" lang="bg-BG" altLang="bg-BG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За интелигентни аларми, автоматизирани врати и системи за безопасност.</a:t>
            </a:r>
          </a:p>
        </p:txBody>
      </p:sp>
    </p:spTree>
    <p:extLst>
      <p:ext uri="{BB962C8B-B14F-4D97-AF65-F5344CB8AC3E}">
        <p14:creationId xmlns:p14="http://schemas.microsoft.com/office/powerpoint/2010/main" val="37068647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1000+ Arduino Pictures | Download Free Images on Unsplash">
            <a:extLst>
              <a:ext uri="{FF2B5EF4-FFF2-40B4-BE49-F238E27FC236}">
                <a16:creationId xmlns:a16="http://schemas.microsoft.com/office/drawing/2014/main" id="{E4199706-3378-130B-483F-EB985F554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43" b="11688"/>
          <a:stretch>
            <a:fillRect/>
          </a:stretch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9DC63BD-FEEE-7DF8-AF5A-6C99C4C8D7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6117"/>
            <a:ext cx="9144000" cy="1576234"/>
          </a:xfrm>
        </p:spPr>
        <p:txBody>
          <a:bodyPr>
            <a:normAutofit/>
          </a:bodyPr>
          <a:lstStyle/>
          <a:p>
            <a:r>
              <a:rPr lang="bg-BG" dirty="0">
                <a:solidFill>
                  <a:srgbClr val="FFFFFF"/>
                </a:solidFill>
              </a:rPr>
              <a:t>6. Заключение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5ECD64D7-7B61-EAFA-DD2C-48F200DF5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51355"/>
            <a:ext cx="9144000" cy="3277573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800" b="1" dirty="0" err="1">
                <a:solidFill>
                  <a:srgbClr val="FFFFFF"/>
                </a:solidFill>
              </a:rPr>
              <a:t>Проектът</a:t>
            </a:r>
            <a:r>
              <a:rPr lang="ru-RU" sz="3800" b="1" dirty="0">
                <a:solidFill>
                  <a:srgbClr val="FFFFFF"/>
                </a:solidFill>
              </a:rPr>
              <a:t> </a:t>
            </a:r>
            <a:r>
              <a:rPr lang="ru-RU" sz="3800" b="1" dirty="0" err="1">
                <a:solidFill>
                  <a:srgbClr val="FFFFFF"/>
                </a:solidFill>
              </a:rPr>
              <a:t>демонстрира</a:t>
            </a:r>
            <a:r>
              <a:rPr lang="ru-RU" sz="3800" b="1" dirty="0">
                <a:solidFill>
                  <a:srgbClr val="FFFFFF"/>
                </a:solidFill>
              </a:rPr>
              <a:t> </a:t>
            </a:r>
            <a:r>
              <a:rPr lang="ru-RU" sz="3800" b="1" dirty="0" err="1">
                <a:solidFill>
                  <a:srgbClr val="FFFFFF"/>
                </a:solidFill>
              </a:rPr>
              <a:t>лесно</a:t>
            </a:r>
            <a:r>
              <a:rPr lang="ru-RU" sz="3800" b="1" dirty="0">
                <a:solidFill>
                  <a:srgbClr val="FFFFFF"/>
                </a:solidFill>
              </a:rPr>
              <a:t> </a:t>
            </a:r>
            <a:r>
              <a:rPr lang="ru-RU" sz="3800" b="1" dirty="0" err="1">
                <a:solidFill>
                  <a:srgbClr val="FFFFFF"/>
                </a:solidFill>
              </a:rPr>
              <a:t>реализиране</a:t>
            </a:r>
            <a:r>
              <a:rPr lang="ru-RU" sz="3800" b="1" dirty="0">
                <a:solidFill>
                  <a:srgbClr val="FFFFFF"/>
                </a:solidFill>
              </a:rPr>
              <a:t> на </a:t>
            </a:r>
            <a:r>
              <a:rPr lang="ru-RU" sz="3800" b="1" dirty="0" err="1">
                <a:solidFill>
                  <a:srgbClr val="FFFFFF"/>
                </a:solidFill>
              </a:rPr>
              <a:t>сензорна</a:t>
            </a:r>
            <a:r>
              <a:rPr lang="ru-RU" sz="3800" b="1" dirty="0">
                <a:solidFill>
                  <a:srgbClr val="FFFFFF"/>
                </a:solidFill>
              </a:rPr>
              <a:t> система с </a:t>
            </a:r>
            <a:r>
              <a:rPr lang="ru-RU" sz="3800" b="1" dirty="0" err="1">
                <a:solidFill>
                  <a:srgbClr val="FFFFFF"/>
                </a:solidFill>
              </a:rPr>
              <a:t>визуална</a:t>
            </a:r>
            <a:r>
              <a:rPr lang="ru-RU" sz="3800" b="1" dirty="0">
                <a:solidFill>
                  <a:srgbClr val="FFFFFF"/>
                </a:solidFill>
              </a:rPr>
              <a:t> и </a:t>
            </a:r>
            <a:r>
              <a:rPr lang="ru-RU" sz="3800" b="1" dirty="0" err="1">
                <a:solidFill>
                  <a:srgbClr val="FFFFFF"/>
                </a:solidFill>
              </a:rPr>
              <a:t>звукова</a:t>
            </a:r>
            <a:r>
              <a:rPr lang="ru-RU" sz="3800" b="1" dirty="0">
                <a:solidFill>
                  <a:srgbClr val="FFFFFF"/>
                </a:solidFill>
              </a:rPr>
              <a:t> сигнализация.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800" b="1" dirty="0" err="1">
                <a:solidFill>
                  <a:srgbClr val="FFFFFF"/>
                </a:solidFill>
              </a:rPr>
              <a:t>Подходящ</a:t>
            </a:r>
            <a:r>
              <a:rPr lang="ru-RU" sz="3800" b="1" dirty="0">
                <a:solidFill>
                  <a:srgbClr val="FFFFFF"/>
                </a:solidFill>
              </a:rPr>
              <a:t> е за приложения, </a:t>
            </a:r>
            <a:r>
              <a:rPr lang="ru-RU" sz="3800" b="1" dirty="0" err="1">
                <a:solidFill>
                  <a:srgbClr val="FFFFFF"/>
                </a:solidFill>
              </a:rPr>
              <a:t>където</a:t>
            </a:r>
            <a:r>
              <a:rPr lang="ru-RU" sz="3800" b="1" dirty="0">
                <a:solidFill>
                  <a:srgbClr val="FFFFFF"/>
                </a:solidFill>
              </a:rPr>
              <a:t> е важно да се </a:t>
            </a:r>
            <a:r>
              <a:rPr lang="ru-RU" sz="3800" b="1" dirty="0" err="1">
                <a:solidFill>
                  <a:srgbClr val="FFFFFF"/>
                </a:solidFill>
              </a:rPr>
              <a:t>измерва</a:t>
            </a:r>
            <a:r>
              <a:rPr lang="ru-RU" sz="3800" b="1" dirty="0">
                <a:solidFill>
                  <a:srgbClr val="FFFFFF"/>
                </a:solidFill>
              </a:rPr>
              <a:t> безопасна дистанция и да се </a:t>
            </a:r>
            <a:r>
              <a:rPr lang="ru-RU" sz="3800" b="1" dirty="0" err="1">
                <a:solidFill>
                  <a:srgbClr val="FFFFFF"/>
                </a:solidFill>
              </a:rPr>
              <a:t>предупреждава</a:t>
            </a:r>
            <a:r>
              <a:rPr lang="ru-RU" sz="3800" b="1" dirty="0">
                <a:solidFill>
                  <a:srgbClr val="FFFFFF"/>
                </a:solidFill>
              </a:rPr>
              <a:t> </a:t>
            </a:r>
            <a:r>
              <a:rPr lang="ru-RU" sz="3800" b="1" dirty="0" err="1">
                <a:solidFill>
                  <a:srgbClr val="FFFFFF"/>
                </a:solidFill>
              </a:rPr>
              <a:t>потребителят</a:t>
            </a:r>
            <a:r>
              <a:rPr lang="ru-RU" sz="3800" b="1" dirty="0">
                <a:solidFill>
                  <a:srgbClr val="FFFFFF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800" b="1" dirty="0" err="1">
                <a:solidFill>
                  <a:srgbClr val="FFFFFF"/>
                </a:solidFill>
              </a:rPr>
              <a:t>Възможности</a:t>
            </a:r>
            <a:r>
              <a:rPr lang="ru-RU" sz="3800" b="1" dirty="0">
                <a:solidFill>
                  <a:srgbClr val="FFFFFF"/>
                </a:solidFill>
              </a:rPr>
              <a:t> за </a:t>
            </a:r>
            <a:r>
              <a:rPr lang="ru-RU" sz="3800" b="1" dirty="0" err="1">
                <a:solidFill>
                  <a:srgbClr val="FFFFFF"/>
                </a:solidFill>
              </a:rPr>
              <a:t>разширение</a:t>
            </a:r>
            <a:r>
              <a:rPr lang="ru-RU" sz="3800" b="1" dirty="0">
                <a:solidFill>
                  <a:srgbClr val="FFFFFF"/>
                </a:solidFill>
              </a:rPr>
              <a:t>: </a:t>
            </a:r>
            <a:r>
              <a:rPr lang="ru-RU" sz="3800" b="1" dirty="0" err="1">
                <a:solidFill>
                  <a:srgbClr val="FFFFFF"/>
                </a:solidFill>
              </a:rPr>
              <a:t>свързване</a:t>
            </a:r>
            <a:r>
              <a:rPr lang="ru-RU" sz="3800" b="1" dirty="0">
                <a:solidFill>
                  <a:srgbClr val="FFFFFF"/>
                </a:solidFill>
              </a:rPr>
              <a:t> с интернет, </a:t>
            </a:r>
            <a:r>
              <a:rPr lang="ru-RU" sz="3800" b="1" dirty="0" err="1">
                <a:solidFill>
                  <a:srgbClr val="FFFFFF"/>
                </a:solidFill>
              </a:rPr>
              <a:t>по-прецизни</a:t>
            </a:r>
            <a:r>
              <a:rPr lang="ru-RU" sz="3800" b="1" dirty="0">
                <a:solidFill>
                  <a:srgbClr val="FFFFFF"/>
                </a:solidFill>
              </a:rPr>
              <a:t> </a:t>
            </a:r>
            <a:r>
              <a:rPr lang="ru-RU" sz="3800" b="1" dirty="0" err="1">
                <a:solidFill>
                  <a:srgbClr val="FFFFFF"/>
                </a:solidFill>
              </a:rPr>
              <a:t>сензори</a:t>
            </a:r>
            <a:r>
              <a:rPr lang="ru-RU" sz="3800" b="1" dirty="0">
                <a:solidFill>
                  <a:srgbClr val="FFFFFF"/>
                </a:solidFill>
              </a:rPr>
              <a:t>, </a:t>
            </a:r>
            <a:r>
              <a:rPr lang="ru-RU" sz="3800" b="1" dirty="0" err="1">
                <a:solidFill>
                  <a:srgbClr val="FFFFFF"/>
                </a:solidFill>
              </a:rPr>
              <a:t>различни</a:t>
            </a:r>
            <a:r>
              <a:rPr lang="ru-RU" sz="3800" b="1" dirty="0">
                <a:solidFill>
                  <a:srgbClr val="FFFFFF"/>
                </a:solidFill>
              </a:rPr>
              <a:t> </a:t>
            </a:r>
            <a:r>
              <a:rPr lang="ru-RU" sz="3800" b="1" dirty="0" err="1">
                <a:solidFill>
                  <a:srgbClr val="FFFFFF"/>
                </a:solidFill>
              </a:rPr>
              <a:t>визуални</a:t>
            </a:r>
            <a:r>
              <a:rPr lang="ru-RU" sz="3800" b="1" dirty="0">
                <a:solidFill>
                  <a:srgbClr val="FFFFFF"/>
                </a:solidFill>
              </a:rPr>
              <a:t> </a:t>
            </a:r>
            <a:r>
              <a:rPr lang="ru-RU" sz="3800" b="1" dirty="0" err="1">
                <a:solidFill>
                  <a:srgbClr val="FFFFFF"/>
                </a:solidFill>
              </a:rPr>
              <a:t>режими</a:t>
            </a:r>
            <a:r>
              <a:rPr lang="ru-RU" sz="3800" b="1" dirty="0">
                <a:solidFill>
                  <a:srgbClr val="FFFFFF"/>
                </a:solidFill>
              </a:rPr>
              <a:t>.</a:t>
            </a:r>
          </a:p>
          <a:p>
            <a:endParaRPr lang="bg-BG" sz="13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7957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О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2399172FD51C4BBD109FB58199ECBE" ma:contentTypeVersion="15" ma:contentTypeDescription="Create a new document." ma:contentTypeScope="" ma:versionID="8606b18403455156ae23475431704594">
  <xsd:schema xmlns:xsd="http://www.w3.org/2001/XMLSchema" xmlns:xs="http://www.w3.org/2001/XMLSchema" xmlns:p="http://schemas.microsoft.com/office/2006/metadata/properties" xmlns:ns3="1b34a75e-43ac-4d91-981d-fb6ad014729d" xmlns:ns4="bfc4cd58-fa14-4c74-9c63-950ead3dcc00" targetNamespace="http://schemas.microsoft.com/office/2006/metadata/properties" ma:root="true" ma:fieldsID="94fb938886e6be5bb2c74335cb76eb23" ns3:_="" ns4:_="">
    <xsd:import namespace="1b34a75e-43ac-4d91-981d-fb6ad014729d"/>
    <xsd:import namespace="bfc4cd58-fa14-4c74-9c63-950ead3dcc0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34a75e-43ac-4d91-981d-fb6ad01472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c4cd58-fa14-4c74-9c63-950ead3dcc0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b34a75e-43ac-4d91-981d-fb6ad014729d" xsi:nil="true"/>
  </documentManagement>
</p:properties>
</file>

<file path=customXml/itemProps1.xml><?xml version="1.0" encoding="utf-8"?>
<ds:datastoreItem xmlns:ds="http://schemas.openxmlformats.org/officeDocument/2006/customXml" ds:itemID="{841ED68A-08EE-4C84-BD7D-9C4CE145E2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b34a75e-43ac-4d91-981d-fb6ad014729d"/>
    <ds:schemaRef ds:uri="bfc4cd58-fa14-4c74-9c63-950ead3dcc0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A5B0184-A66A-4084-A295-5BE5E5D0E2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781825-C450-46B4-8DDD-8FEEDFC23545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www.w3.org/XML/1998/namespace"/>
    <ds:schemaRef ds:uri="http://purl.org/dc/elements/1.1/"/>
    <ds:schemaRef ds:uri="http://schemas.openxmlformats.org/package/2006/metadata/core-properties"/>
    <ds:schemaRef ds:uri="bfc4cd58-fa14-4c74-9c63-950ead3dcc00"/>
    <ds:schemaRef ds:uri="1b34a75e-43ac-4d91-981d-fb6ad014729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499</Words>
  <Application>Microsoft Office PowerPoint</Application>
  <PresentationFormat>Широк екран</PresentationFormat>
  <Paragraphs>50</Paragraphs>
  <Slides>10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Тема на Office</vt:lpstr>
      <vt:lpstr>Проект за мерене на дистанция с Arduino</vt:lpstr>
      <vt:lpstr>Какво представлява проектът?</vt:lpstr>
      <vt:lpstr>Как работи проектът.</vt:lpstr>
      <vt:lpstr>Части и връзки между компонентите</vt:lpstr>
      <vt:lpstr>Части и връзки между компонентите</vt:lpstr>
      <vt:lpstr>Презентация на PowerPoint</vt:lpstr>
      <vt:lpstr>Част от кода: Мигане на червената светлина с аларма</vt:lpstr>
      <vt:lpstr>Практическо приложение</vt:lpstr>
      <vt:lpstr>6. Заключение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Венцислав М. Колев</dc:creator>
  <cp:lastModifiedBy>Венцислав М. Колев</cp:lastModifiedBy>
  <cp:revision>2</cp:revision>
  <dcterms:created xsi:type="dcterms:W3CDTF">2025-06-16T20:02:39Z</dcterms:created>
  <dcterms:modified xsi:type="dcterms:W3CDTF">2025-06-16T20:58:24Z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0x0101001C2399172FD51C4BBD109FB58199ECBE</vt:lpwstr>
  </property>
</Properties>
</file>

<file path=docProps/thumbnail.jpeg>
</file>